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5C8B"/>
    <a:srgbClr val="3EFD2F"/>
    <a:srgbClr val="EA1E84"/>
    <a:srgbClr val="F16FB0"/>
    <a:srgbClr val="EE4C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853" autoAdjust="0"/>
    <p:restoredTop sz="94291" autoAdjust="0"/>
  </p:normalViewPr>
  <p:slideViewPr>
    <p:cSldViewPr snapToGrid="0">
      <p:cViewPr varScale="1">
        <p:scale>
          <a:sx n="79" d="100"/>
          <a:sy n="79" d="100"/>
        </p:scale>
        <p:origin x="3726"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130D7D-A89D-4AF6-8FC5-E942CF0FEC4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299734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130D7D-A89D-4AF6-8FC5-E942CF0FEC4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1775311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130D7D-A89D-4AF6-8FC5-E942CF0FEC4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3480441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130D7D-A89D-4AF6-8FC5-E942CF0FEC4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672171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130D7D-A89D-4AF6-8FC5-E942CF0FEC4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2378195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130D7D-A89D-4AF6-8FC5-E942CF0FEC4D}"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1267616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130D7D-A89D-4AF6-8FC5-E942CF0FEC4D}"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283364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130D7D-A89D-4AF6-8FC5-E942CF0FEC4D}"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1822593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130D7D-A89D-4AF6-8FC5-E942CF0FEC4D}"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1807517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C130D7D-A89D-4AF6-8FC5-E942CF0FEC4D}"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376034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C130D7D-A89D-4AF6-8FC5-E942CF0FEC4D}"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76B4CD-EBF2-470C-99D3-0D191C354206}" type="slidenum">
              <a:rPr lang="en-US" smtClean="0"/>
              <a:t>‹#›</a:t>
            </a:fld>
            <a:endParaRPr lang="en-US"/>
          </a:p>
        </p:txBody>
      </p:sp>
    </p:spTree>
    <p:extLst>
      <p:ext uri="{BB962C8B-B14F-4D97-AF65-F5344CB8AC3E}">
        <p14:creationId xmlns:p14="http://schemas.microsoft.com/office/powerpoint/2010/main" val="2867497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BC130D7D-A89D-4AF6-8FC5-E942CF0FEC4D}" type="datetimeFigureOut">
              <a:rPr lang="en-US" smtClean="0"/>
              <a:t>1/28/2026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976B4CD-EBF2-470C-99D3-0D191C354206}" type="slidenum">
              <a:rPr lang="en-US" smtClean="0"/>
              <a:t>‹#›</a:t>
            </a:fld>
            <a:endParaRPr lang="en-US"/>
          </a:p>
        </p:txBody>
      </p:sp>
    </p:spTree>
    <p:extLst>
      <p:ext uri="{BB962C8B-B14F-4D97-AF65-F5344CB8AC3E}">
        <p14:creationId xmlns:p14="http://schemas.microsoft.com/office/powerpoint/2010/main" val="26214833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library.stonybrook.edu/2015/04/28/run-for-charity-this-may/" TargetMode="External"/><Relationship Id="rId7"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2.jpg"/><Relationship Id="rId5" Type="http://schemas.openxmlformats.org/officeDocument/2006/relationships/hyperlink" Target="mailto:sg932r@att.com" TargetMode="External"/><Relationship Id="rId4" Type="http://schemas.openxmlformats.org/officeDocument/2006/relationships/hyperlink" Target="http://www.charitymiles.org/" TargetMode="External"/><Relationship Id="rId9"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
            <a:lum/>
            <a:extLst>
              <a:ext uri="{837473B0-CC2E-450A-ABE3-18F120FF3D39}">
                <a1611:picAttrSrcUrl xmlns:a1611="http://schemas.microsoft.com/office/drawing/2016/11/main" r:id="rId3"/>
              </a:ext>
            </a:extLst>
          </a:blip>
          <a:srcRect/>
          <a:stretch>
            <a:fillRect l="-3000" t="15000" r="-3000" b="15000"/>
          </a:stretch>
        </a:blipFill>
        <a:effectLst/>
      </p:bgPr>
    </p:bg>
    <p:spTree>
      <p:nvGrpSpPr>
        <p:cNvPr id="1" name=""/>
        <p:cNvGrpSpPr/>
        <p:nvPr/>
      </p:nvGrpSpPr>
      <p:grpSpPr>
        <a:xfrm>
          <a:off x="0" y="0"/>
          <a:ext cx="0" cy="0"/>
          <a:chOff x="0" y="0"/>
          <a:chExt cx="0" cy="0"/>
        </a:xfrm>
      </p:grpSpPr>
      <p:sp>
        <p:nvSpPr>
          <p:cNvPr id="22" name="Rectangle 13">
            <a:extLst>
              <a:ext uri="{FF2B5EF4-FFF2-40B4-BE49-F238E27FC236}">
                <a16:creationId xmlns:a16="http://schemas.microsoft.com/office/drawing/2014/main" id="{5907CFC7-A6DA-4DD8-8BAD-19A27CA1D944}"/>
              </a:ext>
            </a:extLst>
          </p:cNvPr>
          <p:cNvSpPr>
            <a:spLocks noChangeArrowheads="1"/>
          </p:cNvSpPr>
          <p:nvPr/>
        </p:nvSpPr>
        <p:spPr bwMode="auto">
          <a:xfrm>
            <a:off x="7931021" y="1976814"/>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TextBox 5">
            <a:extLst>
              <a:ext uri="{FF2B5EF4-FFF2-40B4-BE49-F238E27FC236}">
                <a16:creationId xmlns:a16="http://schemas.microsoft.com/office/drawing/2014/main" id="{1A7183DA-4B6D-45F9-9A47-27B1625669C3}"/>
              </a:ext>
            </a:extLst>
          </p:cNvPr>
          <p:cNvSpPr txBox="1"/>
          <p:nvPr/>
        </p:nvSpPr>
        <p:spPr>
          <a:xfrm>
            <a:off x="542655" y="1569119"/>
            <a:ext cx="5734591" cy="404983"/>
          </a:xfrm>
          <a:prstGeom prst="rect">
            <a:avLst/>
          </a:prstGeom>
          <a:noFill/>
        </p:spPr>
        <p:txBody>
          <a:bodyPr wrap="square" rtlCol="0">
            <a:spAutoFit/>
          </a:bodyPr>
          <a:lstStyle/>
          <a:p>
            <a:pPr algn="ctr">
              <a:lnSpc>
                <a:spcPts val="2000"/>
              </a:lnSpc>
            </a:pPr>
            <a:r>
              <a:rPr lang="en-US" sz="3600" b="1" dirty="0">
                <a:solidFill>
                  <a:srgbClr val="FF0000"/>
                </a:solidFill>
                <a:latin typeface="Abadi" panose="020B0604020104020204" pitchFamily="34" charset="0"/>
                <a:ea typeface="HGMaruGothicMPRO" panose="020B0400000000000000" pitchFamily="34" charset="-128"/>
                <a:cs typeface="ATT Aleck Cd" panose="020B0706020203020204" pitchFamily="34" charset="0"/>
              </a:rPr>
              <a:t>Monthly Charity Spotlight</a:t>
            </a:r>
          </a:p>
        </p:txBody>
      </p:sp>
      <p:cxnSp>
        <p:nvCxnSpPr>
          <p:cNvPr id="11" name="Straight Connector 10">
            <a:extLst>
              <a:ext uri="{FF2B5EF4-FFF2-40B4-BE49-F238E27FC236}">
                <a16:creationId xmlns:a16="http://schemas.microsoft.com/office/drawing/2014/main" id="{1BD02C69-E8EE-47AC-8292-E0BBB5257F38}"/>
              </a:ext>
            </a:extLst>
          </p:cNvPr>
          <p:cNvCxnSpPr>
            <a:cxnSpLocks/>
          </p:cNvCxnSpPr>
          <p:nvPr/>
        </p:nvCxnSpPr>
        <p:spPr>
          <a:xfrm>
            <a:off x="3429000" y="228600"/>
            <a:ext cx="0" cy="1009168"/>
          </a:xfrm>
          <a:prstGeom prst="line">
            <a:avLst/>
          </a:prstGeom>
          <a:ln w="44450">
            <a:solidFill>
              <a:schemeClr val="accent5">
                <a:lumMod val="50000"/>
                <a:alpha val="56000"/>
              </a:schemeClr>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352ED44E-B84E-4C2C-B9DD-380457603CC2}"/>
              </a:ext>
            </a:extLst>
          </p:cNvPr>
          <p:cNvSpPr txBox="1"/>
          <p:nvPr/>
        </p:nvSpPr>
        <p:spPr>
          <a:xfrm>
            <a:off x="3138914" y="4807542"/>
            <a:ext cx="3737296" cy="2077492"/>
          </a:xfrm>
          <a:prstGeom prst="rect">
            <a:avLst/>
          </a:prstGeom>
          <a:noFill/>
        </p:spPr>
        <p:txBody>
          <a:bodyPr wrap="square" rtlCol="0">
            <a:spAutoFit/>
          </a:bodyPr>
          <a:lstStyle/>
          <a:p>
            <a:pPr algn="ctr" fontAlgn="base"/>
            <a:r>
              <a:rPr lang="en-US" sz="1400" b="0" i="0" dirty="0">
                <a:solidFill>
                  <a:srgbClr val="616161"/>
                </a:solidFill>
                <a:effectLst/>
                <a:latin typeface="Open Sans" panose="020B0606030504020204" pitchFamily="34" charset="0"/>
              </a:rPr>
              <a:t>The mission of St. Jude Children’s Research Hospital is to advance cures, and means of prevention, for pediatric catastrophic diseases through research and treatment. Consistent with the vision of our founder Danny Thomas, no child is denied treatment based on race, religion or a family's ability to pay</a:t>
            </a:r>
            <a:r>
              <a:rPr lang="en-US" sz="1400" b="0" i="0" dirty="0">
                <a:solidFill>
                  <a:srgbClr val="0070C0"/>
                </a:solidFill>
                <a:effectLst/>
                <a:latin typeface="Open Sans" panose="020B0606030504020204" pitchFamily="34" charset="0"/>
              </a:rPr>
              <a:t> </a:t>
            </a:r>
          </a:p>
          <a:p>
            <a:pPr algn="ctr" fontAlgn="base"/>
            <a:r>
              <a:rPr lang="en-US" sz="1700" b="1" dirty="0">
                <a:solidFill>
                  <a:srgbClr val="002060"/>
                </a:solidFill>
                <a:latin typeface="Abadi" panose="020B0604020104020204" pitchFamily="34" charset="0"/>
              </a:rPr>
              <a:t>https://att.benevity.org/volunteer/541</a:t>
            </a:r>
          </a:p>
        </p:txBody>
      </p:sp>
      <p:sp>
        <p:nvSpPr>
          <p:cNvPr id="27" name="TextBox 26">
            <a:extLst>
              <a:ext uri="{FF2B5EF4-FFF2-40B4-BE49-F238E27FC236}">
                <a16:creationId xmlns:a16="http://schemas.microsoft.com/office/drawing/2014/main" id="{2F757BB9-A1D0-412A-BF03-BABC716299CC}"/>
              </a:ext>
            </a:extLst>
          </p:cNvPr>
          <p:cNvSpPr txBox="1"/>
          <p:nvPr/>
        </p:nvSpPr>
        <p:spPr>
          <a:xfrm>
            <a:off x="23781" y="7936737"/>
            <a:ext cx="3386170" cy="1134285"/>
          </a:xfrm>
          <a:prstGeom prst="rect">
            <a:avLst/>
          </a:prstGeom>
          <a:noFill/>
        </p:spPr>
        <p:txBody>
          <a:bodyPr wrap="square" rtlCol="0">
            <a:spAutoFit/>
          </a:bodyPr>
          <a:lstStyle/>
          <a:p>
            <a:pPr algn="ctr">
              <a:lnSpc>
                <a:spcPts val="2000"/>
              </a:lnSpc>
            </a:pPr>
            <a:r>
              <a:rPr lang="en-US" sz="2400" dirty="0">
                <a:solidFill>
                  <a:srgbClr val="FF0000"/>
                </a:solidFill>
                <a:latin typeface="Abadi" panose="020B0604020104020204" pitchFamily="34" charset="0"/>
                <a:ea typeface="HGMaruGothicMPRO" panose="020B0400000000000000" pitchFamily="34" charset="-128"/>
                <a:cs typeface="Calibri" panose="020F0502020204030204" pitchFamily="34" charset="0"/>
              </a:rPr>
              <a:t>For every mile you move, you help earn money for your charity! Join team #</a:t>
            </a:r>
            <a:r>
              <a:rPr lang="en-US" sz="2400" dirty="0" err="1">
                <a:solidFill>
                  <a:srgbClr val="FF0000"/>
                </a:solidFill>
                <a:latin typeface="Abadi" panose="020B0604020104020204" pitchFamily="34" charset="0"/>
                <a:ea typeface="HGMaruGothicMPRO" panose="020B0400000000000000" pitchFamily="34" charset="-128"/>
                <a:cs typeface="Calibri" panose="020F0502020204030204" pitchFamily="34" charset="0"/>
              </a:rPr>
              <a:t>attpioneers</a:t>
            </a:r>
            <a:endParaRPr lang="en-US" sz="2400" dirty="0">
              <a:solidFill>
                <a:srgbClr val="FF0000"/>
              </a:solidFill>
              <a:latin typeface="Abadi" panose="020B0604020104020204" pitchFamily="34" charset="0"/>
              <a:ea typeface="HGMaruGothicMPRO" panose="020B0400000000000000" pitchFamily="34" charset="-128"/>
              <a:cs typeface="Calibri" panose="020F0502020204030204" pitchFamily="34" charset="0"/>
            </a:endParaRPr>
          </a:p>
        </p:txBody>
      </p:sp>
      <p:cxnSp>
        <p:nvCxnSpPr>
          <p:cNvPr id="28" name="Straight Connector 27">
            <a:extLst>
              <a:ext uri="{FF2B5EF4-FFF2-40B4-BE49-F238E27FC236}">
                <a16:creationId xmlns:a16="http://schemas.microsoft.com/office/drawing/2014/main" id="{B9EF0C46-4F63-491C-9BCD-5762CF4086DC}"/>
              </a:ext>
            </a:extLst>
          </p:cNvPr>
          <p:cNvCxnSpPr>
            <a:cxnSpLocks/>
          </p:cNvCxnSpPr>
          <p:nvPr/>
        </p:nvCxnSpPr>
        <p:spPr>
          <a:xfrm>
            <a:off x="3448050" y="7983802"/>
            <a:ext cx="0" cy="1009168"/>
          </a:xfrm>
          <a:prstGeom prst="line">
            <a:avLst/>
          </a:prstGeom>
          <a:ln w="444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CB80783C-C1E4-4F37-934F-574E1CCE1EB6}"/>
              </a:ext>
            </a:extLst>
          </p:cNvPr>
          <p:cNvSpPr txBox="1"/>
          <p:nvPr/>
        </p:nvSpPr>
        <p:spPr>
          <a:xfrm>
            <a:off x="3476626" y="7983802"/>
            <a:ext cx="3386168" cy="1134285"/>
          </a:xfrm>
          <a:prstGeom prst="rect">
            <a:avLst/>
          </a:prstGeom>
          <a:noFill/>
        </p:spPr>
        <p:txBody>
          <a:bodyPr wrap="square" rtlCol="0">
            <a:spAutoFit/>
          </a:bodyPr>
          <a:lstStyle/>
          <a:p>
            <a:pPr algn="ctr">
              <a:lnSpc>
                <a:spcPts val="2000"/>
              </a:lnSpc>
            </a:pPr>
            <a:r>
              <a:rPr lang="en-US" sz="2400" dirty="0">
                <a:solidFill>
                  <a:srgbClr val="315C8B"/>
                </a:solidFill>
                <a:latin typeface="Abadi" panose="020B0604020104020204" pitchFamily="34" charset="0"/>
                <a:ea typeface="HGMaruGothicMPRO" panose="020B0400000000000000" pitchFamily="34" charset="-128"/>
                <a:cs typeface="Calibri" panose="020F0502020204030204" pitchFamily="34" charset="0"/>
                <a:hlinkClick r:id="rId4">
                  <a:extLst>
                    <a:ext uri="{A12FA001-AC4F-418D-AE19-62706E023703}">
                      <ahyp:hlinkClr xmlns:ahyp="http://schemas.microsoft.com/office/drawing/2018/hyperlinkcolor" val="tx"/>
                    </a:ext>
                  </a:extLst>
                </a:hlinkClick>
              </a:rPr>
              <a:t>www.charitymiles.org</a:t>
            </a:r>
            <a:r>
              <a:rPr lang="en-US" sz="2400" dirty="0">
                <a:solidFill>
                  <a:srgbClr val="315C8B"/>
                </a:solidFill>
                <a:latin typeface="Abadi" panose="020B0604020104020204" pitchFamily="34" charset="0"/>
                <a:ea typeface="HGMaruGothicMPRO" panose="020B0400000000000000" pitchFamily="34" charset="-128"/>
                <a:cs typeface="Calibri" panose="020F0502020204030204" pitchFamily="34" charset="0"/>
              </a:rPr>
              <a:t> or contact Mike </a:t>
            </a:r>
            <a:r>
              <a:rPr lang="en-US" sz="2400" dirty="0" err="1">
                <a:solidFill>
                  <a:srgbClr val="315C8B"/>
                </a:solidFill>
                <a:latin typeface="Abadi" panose="020B0604020104020204" pitchFamily="34" charset="0"/>
                <a:ea typeface="HGMaruGothicMPRO" panose="020B0400000000000000" pitchFamily="34" charset="-128"/>
                <a:cs typeface="Calibri" panose="020F0502020204030204" pitchFamily="34" charset="0"/>
              </a:rPr>
              <a:t>Holland,</a:t>
            </a:r>
            <a:r>
              <a:rPr lang="en-US" sz="2400" dirty="0">
                <a:solidFill>
                  <a:srgbClr val="315C8B"/>
                </a:solidFill>
                <a:latin typeface="Abadi" panose="020B0604020104020204" pitchFamily="34" charset="0"/>
                <a:ea typeface="HGMaruGothicMPRO" panose="020B0400000000000000" pitchFamily="34" charset="-128"/>
                <a:cs typeface="Calibri" panose="020F0502020204030204" pitchFamily="34" charset="0"/>
              </a:rPr>
              <a:t> </a:t>
            </a:r>
            <a:r>
              <a:rPr lang="en-US" sz="2400" dirty="0">
                <a:solidFill>
                  <a:srgbClr val="0070C0"/>
                </a:solidFill>
                <a:latin typeface="Abadi" panose="020B0604020104020204" pitchFamily="34" charset="0"/>
                <a:ea typeface="HGMaruGothicMPRO" panose="020B0400000000000000" pitchFamily="34" charset="-128"/>
                <a:cs typeface="Calibri" panose="020F0502020204030204" pitchFamily="34" charset="0"/>
              </a:rPr>
              <a:t>jh3527</a:t>
            </a:r>
            <a:r>
              <a:rPr lang="en-US" sz="2400" dirty="0">
                <a:solidFill>
                  <a:srgbClr val="315C8B"/>
                </a:solidFill>
                <a:latin typeface="Abadi" panose="020B0604020104020204" pitchFamily="34" charset="0"/>
                <a:ea typeface="HGMaruGothicMPRO" panose="020B0400000000000000" pitchFamily="34" charset="-128"/>
                <a:cs typeface="Calibri" panose="020F0502020204030204" pitchFamily="34" charset="0"/>
                <a:hlinkClick r:id="rId5"/>
              </a:rPr>
              <a:t>@att.com</a:t>
            </a:r>
            <a:r>
              <a:rPr lang="en-US" sz="2400" dirty="0">
                <a:solidFill>
                  <a:srgbClr val="315C8B"/>
                </a:solidFill>
                <a:latin typeface="Abadi" panose="020B0604020104020204" pitchFamily="34" charset="0"/>
                <a:ea typeface="HGMaruGothicMPRO" panose="020B0400000000000000" pitchFamily="34" charset="-128"/>
                <a:cs typeface="Calibri" panose="020F0502020204030204" pitchFamily="34" charset="0"/>
              </a:rPr>
              <a:t> for more information.</a:t>
            </a:r>
          </a:p>
        </p:txBody>
      </p:sp>
      <p:sp>
        <p:nvSpPr>
          <p:cNvPr id="17" name="TextBox 16">
            <a:extLst>
              <a:ext uri="{FF2B5EF4-FFF2-40B4-BE49-F238E27FC236}">
                <a16:creationId xmlns:a16="http://schemas.microsoft.com/office/drawing/2014/main" id="{1D97A6AD-AF36-47D7-8A55-D28907C3CD31}"/>
              </a:ext>
            </a:extLst>
          </p:cNvPr>
          <p:cNvSpPr txBox="1"/>
          <p:nvPr/>
        </p:nvSpPr>
        <p:spPr>
          <a:xfrm>
            <a:off x="3654669" y="288740"/>
            <a:ext cx="3000375" cy="899285"/>
          </a:xfrm>
          <a:prstGeom prst="rect">
            <a:avLst/>
          </a:prstGeom>
          <a:noFill/>
        </p:spPr>
        <p:txBody>
          <a:bodyPr wrap="square" rtlCol="0">
            <a:spAutoFit/>
          </a:bodyPr>
          <a:lstStyle/>
          <a:p>
            <a:pPr algn="ctr">
              <a:lnSpc>
                <a:spcPts val="3000"/>
              </a:lnSpc>
            </a:pPr>
            <a:r>
              <a:rPr lang="en-US" sz="4000" b="1" dirty="0">
                <a:solidFill>
                  <a:srgbClr val="FF0000"/>
                </a:solidFill>
                <a:latin typeface="Abadi" panose="020B0604020104020204" pitchFamily="34" charset="0"/>
                <a:ea typeface="HGMaruGothicMPRO" panose="020B0400000000000000" pitchFamily="34" charset="-128"/>
                <a:cs typeface="Calibri" panose="020F0502020204030204" pitchFamily="34" charset="0"/>
              </a:rPr>
              <a:t>FEBRUARY 2026</a:t>
            </a:r>
          </a:p>
        </p:txBody>
      </p:sp>
      <p:pic>
        <p:nvPicPr>
          <p:cNvPr id="5" name="Picture 4" descr="A picture containing drawing&#10;&#10;Description automatically generated">
            <a:extLst>
              <a:ext uri="{FF2B5EF4-FFF2-40B4-BE49-F238E27FC236}">
                <a16:creationId xmlns:a16="http://schemas.microsoft.com/office/drawing/2014/main" id="{33EC0EBD-5954-46E9-88CD-65F4B018661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9330" y="751752"/>
            <a:ext cx="2276009" cy="567994"/>
          </a:xfrm>
          <a:prstGeom prst="rect">
            <a:avLst/>
          </a:prstGeom>
        </p:spPr>
      </p:pic>
      <p:pic>
        <p:nvPicPr>
          <p:cNvPr id="9" name="Picture 8">
            <a:extLst>
              <a:ext uri="{FF2B5EF4-FFF2-40B4-BE49-F238E27FC236}">
                <a16:creationId xmlns:a16="http://schemas.microsoft.com/office/drawing/2014/main" id="{B1699938-FCDE-45C0-9BF4-5CFB397B36C4}"/>
              </a:ext>
            </a:extLst>
          </p:cNvPr>
          <p:cNvPicPr>
            <a:picLocks noChangeAspect="1"/>
          </p:cNvPicPr>
          <p:nvPr/>
        </p:nvPicPr>
        <p:blipFill>
          <a:blip r:embed="rId7"/>
          <a:stretch>
            <a:fillRect/>
          </a:stretch>
        </p:blipFill>
        <p:spPr>
          <a:xfrm>
            <a:off x="368551" y="72978"/>
            <a:ext cx="2481753" cy="785112"/>
          </a:xfrm>
          <a:prstGeom prst="rect">
            <a:avLst/>
          </a:prstGeom>
        </p:spPr>
      </p:pic>
      <p:sp>
        <p:nvSpPr>
          <p:cNvPr id="19" name="TextBox 18">
            <a:extLst>
              <a:ext uri="{FF2B5EF4-FFF2-40B4-BE49-F238E27FC236}">
                <a16:creationId xmlns:a16="http://schemas.microsoft.com/office/drawing/2014/main" id="{87B5E23B-4A0D-45A7-A2B9-30AE1FA59F2F}"/>
              </a:ext>
            </a:extLst>
          </p:cNvPr>
          <p:cNvSpPr txBox="1"/>
          <p:nvPr/>
        </p:nvSpPr>
        <p:spPr>
          <a:xfrm>
            <a:off x="126189" y="7380619"/>
            <a:ext cx="6643719" cy="400110"/>
          </a:xfrm>
          <a:prstGeom prst="rect">
            <a:avLst/>
          </a:prstGeom>
          <a:noFill/>
        </p:spPr>
        <p:txBody>
          <a:bodyPr wrap="square" rtlCol="0">
            <a:spAutoFit/>
          </a:bodyPr>
          <a:lstStyle/>
          <a:p>
            <a:pPr algn="ctr" fontAlgn="base"/>
            <a:r>
              <a:rPr lang="en-US" sz="2000" b="1" dirty="0">
                <a:solidFill>
                  <a:srgbClr val="FF0000"/>
                </a:solidFill>
                <a:latin typeface="Abadi" panose="020B0604020104020204" pitchFamily="34" charset="0"/>
                <a:ea typeface="HGMaruGothicMPRO" panose="020B0400000000000000" pitchFamily="34" charset="-128"/>
                <a:cs typeface="Calibri" panose="020F0502020204030204" pitchFamily="34" charset="0"/>
              </a:rPr>
              <a:t>Choose these charities in February to make </a:t>
            </a:r>
            <a:r>
              <a:rPr lang="en-US" sz="2000" b="1">
                <a:solidFill>
                  <a:srgbClr val="FF0000"/>
                </a:solidFill>
                <a:latin typeface="Abadi" panose="020B0604020104020204" pitchFamily="34" charset="0"/>
                <a:ea typeface="HGMaruGothicMPRO" panose="020B0400000000000000" pitchFamily="34" charset="-128"/>
                <a:cs typeface="Calibri" panose="020F0502020204030204" pitchFamily="34" charset="0"/>
              </a:rPr>
              <a:t>your impact</a:t>
            </a:r>
            <a:r>
              <a:rPr lang="en-US" sz="2000" b="1" dirty="0">
                <a:solidFill>
                  <a:srgbClr val="FF0000"/>
                </a:solidFill>
                <a:latin typeface="Abadi" panose="020B0604020104020204" pitchFamily="34" charset="0"/>
                <a:ea typeface="HGMaruGothicMPRO" panose="020B0400000000000000" pitchFamily="34" charset="-128"/>
                <a:cs typeface="Calibri" panose="020F0502020204030204" pitchFamily="34" charset="0"/>
              </a:rPr>
              <a:t>!</a:t>
            </a:r>
            <a:endParaRPr lang="en-US" b="1" dirty="0">
              <a:latin typeface="Abadi" panose="020B0604020104020204" pitchFamily="34" charset="0"/>
            </a:endParaRPr>
          </a:p>
        </p:txBody>
      </p:sp>
      <p:sp>
        <p:nvSpPr>
          <p:cNvPr id="23" name="TextBox 22">
            <a:extLst>
              <a:ext uri="{FF2B5EF4-FFF2-40B4-BE49-F238E27FC236}">
                <a16:creationId xmlns:a16="http://schemas.microsoft.com/office/drawing/2014/main" id="{65C135F5-A772-4A4C-8A7F-52157C26B821}"/>
              </a:ext>
            </a:extLst>
          </p:cNvPr>
          <p:cNvSpPr txBox="1"/>
          <p:nvPr/>
        </p:nvSpPr>
        <p:spPr>
          <a:xfrm>
            <a:off x="-36493" y="2584474"/>
            <a:ext cx="4000500" cy="1338828"/>
          </a:xfrm>
          <a:prstGeom prst="rect">
            <a:avLst/>
          </a:prstGeom>
          <a:noFill/>
        </p:spPr>
        <p:txBody>
          <a:bodyPr wrap="square" rtlCol="0">
            <a:spAutoFit/>
          </a:bodyPr>
          <a:lstStyle/>
          <a:p>
            <a:pPr algn="ctr" fontAlgn="base"/>
            <a:r>
              <a:rPr lang="en-US" sz="1600" b="0" i="0" dirty="0">
                <a:solidFill>
                  <a:srgbClr val="616161"/>
                </a:solidFill>
                <a:effectLst/>
                <a:latin typeface="Open Sans" panose="020B0606030504020204" pitchFamily="34" charset="0"/>
              </a:rPr>
              <a:t>The American Lung Association is the leading organization working to save lives by improving lung health and preventing lung disease.</a:t>
            </a:r>
          </a:p>
          <a:p>
            <a:pPr algn="ctr" fontAlgn="base"/>
            <a:r>
              <a:rPr lang="en-US" sz="1700" b="1" dirty="0">
                <a:solidFill>
                  <a:srgbClr val="002060"/>
                </a:solidFill>
                <a:latin typeface="Abadi" panose="020B0604020104020204" pitchFamily="34" charset="0"/>
              </a:rPr>
              <a:t>https://att.benevity.org/volunteer/441</a:t>
            </a:r>
          </a:p>
        </p:txBody>
      </p:sp>
      <p:pic>
        <p:nvPicPr>
          <p:cNvPr id="4" name="Picture 3" descr="A blue and white sign with text&#10;&#10;Description automatically generated">
            <a:extLst>
              <a:ext uri="{FF2B5EF4-FFF2-40B4-BE49-F238E27FC236}">
                <a16:creationId xmlns:a16="http://schemas.microsoft.com/office/drawing/2014/main" id="{44994238-E8FB-9E95-6138-A31B3610564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000500" y="2128178"/>
            <a:ext cx="2857500" cy="2143125"/>
          </a:xfrm>
          <a:prstGeom prst="rect">
            <a:avLst/>
          </a:prstGeom>
        </p:spPr>
      </p:pic>
      <p:pic>
        <p:nvPicPr>
          <p:cNvPr id="8" name="Picture 7" descr="A logo for a hospital&#10;&#10;Description automatically generated">
            <a:extLst>
              <a:ext uri="{FF2B5EF4-FFF2-40B4-BE49-F238E27FC236}">
                <a16:creationId xmlns:a16="http://schemas.microsoft.com/office/drawing/2014/main" id="{BDBF615E-464A-0FFA-F6EA-3D8F8BDBA51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80677" y="4774725"/>
            <a:ext cx="2857500" cy="2143125"/>
          </a:xfrm>
          <a:prstGeom prst="rect">
            <a:avLst/>
          </a:prstGeom>
        </p:spPr>
      </p:pic>
    </p:spTree>
    <p:extLst>
      <p:ext uri="{BB962C8B-B14F-4D97-AF65-F5344CB8AC3E}">
        <p14:creationId xmlns:p14="http://schemas.microsoft.com/office/powerpoint/2010/main" val="15087365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741d71c-c6b6-47b0-803c-0f3b32b07556}" enabled="0" method="" siteId="{e741d71c-c6b6-47b0-803c-0f3b32b07556}" removed="1"/>
</clbl:labelList>
</file>

<file path=docProps/app.xml><?xml version="1.0" encoding="utf-8"?>
<Properties xmlns="http://schemas.openxmlformats.org/officeDocument/2006/extended-properties" xmlns:vt="http://schemas.openxmlformats.org/officeDocument/2006/docPropsVTypes">
  <Template>Office Theme</Template>
  <TotalTime>2364</TotalTime>
  <Words>149</Words>
  <Application>Microsoft Office PowerPoint</Application>
  <PresentationFormat>Letter Paper (8.5x11 in)</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Abadi</vt:lpstr>
      <vt:lpstr>Arial</vt:lpstr>
      <vt:lpstr>Calibri</vt:lpstr>
      <vt:lpstr>Calibri Light</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DEACON, SARA</dc:creator>
  <cp:lastModifiedBy>HOLLAND, MIKE</cp:lastModifiedBy>
  <cp:revision>67</cp:revision>
  <dcterms:created xsi:type="dcterms:W3CDTF">2018-12-07T19:58:05Z</dcterms:created>
  <dcterms:modified xsi:type="dcterms:W3CDTF">2026-01-28T16:00:10Z</dcterms:modified>
  <cp:contentStatus/>
</cp:coreProperties>
</file>